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7562850" cy="10688638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80" autoAdjust="0"/>
    <p:restoredTop sz="94686" autoAdjust="0"/>
  </p:normalViewPr>
  <p:slideViewPr>
    <p:cSldViewPr snapToGrid="0" snapToObjects="1">
      <p:cViewPr>
        <p:scale>
          <a:sx n="81" d="100"/>
          <a:sy n="81" d="100"/>
        </p:scale>
        <p:origin x="-1350" y="-48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D9090-7ABB-9D49-9BA1-BBAF0EF5B744}" type="datetimeFigureOut">
              <a:rPr lang="de-DE" smtClean="0"/>
              <a:t>17.06.2014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0DF4F-8314-E14B-97E8-DDFD3FA9396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7087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AD653-173C-3F4A-BE91-18E93CE71B5D}" type="datetimeFigureOut">
              <a:rPr lang="de-DE" smtClean="0"/>
              <a:t>17.06.2014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BD62C-EDC4-7442-954E-FA499BCD3BB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939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2539727" y="5466946"/>
            <a:ext cx="4480201" cy="48402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>
          <a:xfrm>
            <a:off x="377827" y="1600363"/>
            <a:ext cx="6642101" cy="66992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400" b="1"/>
            </a:lvl1pPr>
            <a:lvl2pPr marL="0" indent="0">
              <a:defRPr sz="2000" b="1"/>
            </a:lvl2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2"/>
          </p:nvPr>
        </p:nvSpPr>
        <p:spPr>
          <a:xfrm>
            <a:off x="378143" y="3542281"/>
            <a:ext cx="1800225" cy="481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defRPr sz="1200"/>
            </a:lvl1pPr>
            <a:lvl2pPr marL="180000" indent="0">
              <a:spcBef>
                <a:spcPts val="0"/>
              </a:spcBef>
              <a:defRPr sz="1200"/>
            </a:lvl2pPr>
            <a:lvl3pPr marL="180000" indent="0">
              <a:spcBef>
                <a:spcPts val="0"/>
              </a:spcBef>
              <a:defRPr sz="1200"/>
            </a:lvl3pPr>
            <a:lvl4pPr marL="180000" indent="0">
              <a:spcBef>
                <a:spcPts val="0"/>
              </a:spcBef>
              <a:defRPr sz="1200"/>
            </a:lvl4pPr>
            <a:lvl5pPr marL="180000" indent="0">
              <a:spcBef>
                <a:spcPts val="0"/>
              </a:spcBef>
              <a:defRPr sz="1200"/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22" name="Bildplatzhalter 21"/>
          <p:cNvSpPr>
            <a:spLocks noGrp="1"/>
          </p:cNvSpPr>
          <p:nvPr>
            <p:ph type="pic" sz="quarter" idx="13"/>
          </p:nvPr>
        </p:nvSpPr>
        <p:spPr>
          <a:xfrm>
            <a:off x="377827" y="2449981"/>
            <a:ext cx="1800223" cy="9647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/>
          </a:p>
        </p:txBody>
      </p:sp>
      <p:sp>
        <p:nvSpPr>
          <p:cNvPr id="24" name="Bildplatzhalter 23"/>
          <p:cNvSpPr>
            <a:spLocks noGrp="1"/>
          </p:cNvSpPr>
          <p:nvPr>
            <p:ph type="pic" sz="quarter" idx="14"/>
          </p:nvPr>
        </p:nvSpPr>
        <p:spPr>
          <a:xfrm>
            <a:off x="2540003" y="2449513"/>
            <a:ext cx="4479925" cy="289083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/>
          </a:p>
        </p:txBody>
      </p:sp>
      <p:sp>
        <p:nvSpPr>
          <p:cNvPr id="25" name="Bildplatzhalter 23"/>
          <p:cNvSpPr>
            <a:spLocks noGrp="1"/>
          </p:cNvSpPr>
          <p:nvPr>
            <p:ph type="pic" sz="quarter" idx="15"/>
          </p:nvPr>
        </p:nvSpPr>
        <p:spPr>
          <a:xfrm>
            <a:off x="377825" y="8507219"/>
            <a:ext cx="1800225" cy="17999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567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2539727" y="5466946"/>
            <a:ext cx="4480201" cy="48402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>
          <a:xfrm>
            <a:off x="377827" y="1600363"/>
            <a:ext cx="6642101" cy="66992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400" b="1"/>
            </a:lvl1pPr>
            <a:lvl2pPr marL="0" indent="0">
              <a:defRPr sz="2000" b="1"/>
            </a:lvl2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2"/>
          </p:nvPr>
        </p:nvSpPr>
        <p:spPr>
          <a:xfrm>
            <a:off x="378143" y="3542281"/>
            <a:ext cx="1800225" cy="481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defRPr sz="1200"/>
            </a:lvl1pPr>
            <a:lvl2pPr marL="180000" indent="0">
              <a:spcBef>
                <a:spcPts val="0"/>
              </a:spcBef>
              <a:defRPr sz="1200"/>
            </a:lvl2pPr>
            <a:lvl3pPr marL="180000" indent="0">
              <a:spcBef>
                <a:spcPts val="0"/>
              </a:spcBef>
              <a:defRPr sz="1200"/>
            </a:lvl3pPr>
            <a:lvl4pPr marL="180000" indent="0">
              <a:spcBef>
                <a:spcPts val="0"/>
              </a:spcBef>
              <a:defRPr sz="1200"/>
            </a:lvl4pPr>
            <a:lvl5pPr marL="180000" indent="0">
              <a:spcBef>
                <a:spcPts val="0"/>
              </a:spcBef>
              <a:defRPr sz="1200"/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22" name="Bildplatzhalter 21"/>
          <p:cNvSpPr>
            <a:spLocks noGrp="1"/>
          </p:cNvSpPr>
          <p:nvPr>
            <p:ph type="pic" sz="quarter" idx="13"/>
          </p:nvPr>
        </p:nvSpPr>
        <p:spPr>
          <a:xfrm>
            <a:off x="377827" y="2449981"/>
            <a:ext cx="1800223" cy="9647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/>
          </a:p>
        </p:txBody>
      </p:sp>
      <p:sp>
        <p:nvSpPr>
          <p:cNvPr id="24" name="Bildplatzhalter 23"/>
          <p:cNvSpPr>
            <a:spLocks noGrp="1"/>
          </p:cNvSpPr>
          <p:nvPr>
            <p:ph type="pic" sz="quarter" idx="14"/>
          </p:nvPr>
        </p:nvSpPr>
        <p:spPr>
          <a:xfrm>
            <a:off x="2540003" y="2449513"/>
            <a:ext cx="4479925" cy="289083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/>
          </a:p>
        </p:txBody>
      </p:sp>
      <p:sp>
        <p:nvSpPr>
          <p:cNvPr id="25" name="Bildplatzhalter 23"/>
          <p:cNvSpPr>
            <a:spLocks noGrp="1"/>
          </p:cNvSpPr>
          <p:nvPr>
            <p:ph type="pic" sz="quarter" idx="15"/>
          </p:nvPr>
        </p:nvSpPr>
        <p:spPr>
          <a:xfrm>
            <a:off x="377825" y="8507219"/>
            <a:ext cx="1800225" cy="17999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26101" y="973669"/>
            <a:ext cx="3846665" cy="321734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>
              <a:defRPr sz="2200" b="1" i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0383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2539727" y="1600364"/>
            <a:ext cx="4480201" cy="85215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Bildplatzhalter 12"/>
          <p:cNvSpPr>
            <a:spLocks noGrp="1"/>
          </p:cNvSpPr>
          <p:nvPr>
            <p:ph type="pic" sz="quarter" idx="14"/>
          </p:nvPr>
        </p:nvSpPr>
        <p:spPr>
          <a:xfrm>
            <a:off x="368300" y="1600200"/>
            <a:ext cx="1809843" cy="18001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Bildplatzhalter 12"/>
          <p:cNvSpPr>
            <a:spLocks noGrp="1"/>
          </p:cNvSpPr>
          <p:nvPr>
            <p:ph type="pic" sz="quarter" idx="15"/>
          </p:nvPr>
        </p:nvSpPr>
        <p:spPr>
          <a:xfrm>
            <a:off x="368300" y="3737549"/>
            <a:ext cx="1809843" cy="18001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Bildplatzhalter 12"/>
          <p:cNvSpPr>
            <a:spLocks noGrp="1"/>
          </p:cNvSpPr>
          <p:nvPr>
            <p:ph type="pic" sz="quarter" idx="16"/>
          </p:nvPr>
        </p:nvSpPr>
        <p:spPr>
          <a:xfrm>
            <a:off x="368300" y="5874734"/>
            <a:ext cx="1809843" cy="18001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9999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eschriftung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2539727" y="1600364"/>
            <a:ext cx="4480201" cy="67562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2539727" y="8369547"/>
            <a:ext cx="4480201" cy="175235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4"/>
          </p:nvPr>
        </p:nvSpPr>
        <p:spPr>
          <a:xfrm>
            <a:off x="368300" y="1600200"/>
            <a:ext cx="1809843" cy="18001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18" name="Bildplatzhalter 12"/>
          <p:cNvSpPr>
            <a:spLocks noGrp="1"/>
          </p:cNvSpPr>
          <p:nvPr>
            <p:ph type="pic" sz="quarter" idx="15"/>
          </p:nvPr>
        </p:nvSpPr>
        <p:spPr>
          <a:xfrm>
            <a:off x="368300" y="3737549"/>
            <a:ext cx="1809843" cy="18001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19" name="Bildplatzhalter 12"/>
          <p:cNvSpPr>
            <a:spLocks noGrp="1"/>
          </p:cNvSpPr>
          <p:nvPr>
            <p:ph type="pic" sz="quarter" idx="16"/>
          </p:nvPr>
        </p:nvSpPr>
        <p:spPr>
          <a:xfrm>
            <a:off x="368300" y="5874734"/>
            <a:ext cx="1809843" cy="18001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697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feld 21"/>
          <p:cNvSpPr txBox="1"/>
          <p:nvPr userDrawn="1"/>
        </p:nvSpPr>
        <p:spPr>
          <a:xfrm>
            <a:off x="378143" y="2948896"/>
            <a:ext cx="1800000" cy="54010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800"/>
              </a:spcAft>
            </a:pPr>
            <a:endParaRPr lang="de-DE" sz="1200" baseline="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348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7" r:id="rId3"/>
    <p:sldLayoutId id="2147483656" r:id="rId4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4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+mn-cs"/>
        </a:defRPr>
      </a:lvl1pPr>
      <a:lvl2pPr marL="72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+mn-cs"/>
        </a:defRPr>
      </a:lvl2pPr>
      <a:lvl3pPr marL="72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+mn-cs"/>
        </a:defRPr>
      </a:lvl3pPr>
      <a:lvl4pPr marL="72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+mn-cs"/>
        </a:defRPr>
      </a:lvl4pPr>
      <a:lvl5pPr marL="72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Appendix </a:t>
            </a:r>
            <a:r>
              <a:rPr lang="de-DE" dirty="0"/>
              <a:t>8</a:t>
            </a:r>
            <a:r>
              <a:rPr lang="de-DE" dirty="0" smtClean="0"/>
              <a:t> – </a:t>
            </a:r>
            <a:r>
              <a:rPr lang="de-DE" dirty="0" smtClean="0"/>
              <a:t>SPAA </a:t>
            </a:r>
            <a:r>
              <a:rPr lang="de-DE" dirty="0" smtClean="0"/>
              <a:t>Terms of Reference</a:t>
            </a:r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15796" y="973669"/>
            <a:ext cx="3846665" cy="321734"/>
          </a:xfrm>
        </p:spPr>
        <p:txBody>
          <a:bodyPr/>
          <a:lstStyle/>
          <a:p>
            <a:r>
              <a:rPr lang="de-DE" dirty="0" smtClean="0"/>
              <a:t>BECOMING AN ACTIVE CITY</a:t>
            </a:r>
            <a:endParaRPr lang="de-DE" dirty="0"/>
          </a:p>
        </p:txBody>
      </p:sp>
      <p:sp>
        <p:nvSpPr>
          <p:cNvPr id="5" name="Rectangle 4"/>
          <p:cNvSpPr/>
          <p:nvPr/>
        </p:nvSpPr>
        <p:spPr>
          <a:xfrm>
            <a:off x="621318" y="2113902"/>
            <a:ext cx="6398605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 </a:t>
            </a:r>
            <a:r>
              <a:rPr lang="en-GB" sz="1200" b="1" u="sng" dirty="0" smtClean="0"/>
              <a:t>Purpose</a:t>
            </a:r>
            <a:endParaRPr lang="en-GB" sz="1200" b="1" u="sng" dirty="0"/>
          </a:p>
          <a:p>
            <a:r>
              <a:rPr lang="en-GB" sz="1200" b="1" dirty="0"/>
              <a:t> </a:t>
            </a:r>
            <a:endParaRPr lang="en-GB" sz="1200" dirty="0"/>
          </a:p>
          <a:p>
            <a:r>
              <a:rPr lang="en-GB" sz="1200" dirty="0"/>
              <a:t>Liverpool SPAA is a partnership between local organisations and agencies working within the local authority area.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It represents a group of partners with a shared vision for delivering sport and physical activity opportunities and increasing participation across all sectors of the community.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The work of the SPAA will focus on tackling health inequalities and targeting groups with low levels of participation in sport and physical activity.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The SPAA has a commitment to using sport and physical activity to deliver improvements in all other areas of social policy (health, education, regeneration, community safety and cohesion).</a:t>
            </a:r>
          </a:p>
          <a:p>
            <a:r>
              <a:rPr lang="en-GB" sz="1200" b="1" dirty="0"/>
              <a:t> </a:t>
            </a:r>
            <a:endParaRPr lang="en-GB" sz="1200" dirty="0"/>
          </a:p>
          <a:p>
            <a:r>
              <a:rPr lang="en-GB" sz="1200" b="1" u="sng" dirty="0"/>
              <a:t>Membership</a:t>
            </a:r>
            <a:endParaRPr lang="en-GB" sz="1200" dirty="0"/>
          </a:p>
          <a:p>
            <a:r>
              <a:rPr lang="en-GB" sz="1200" b="1" dirty="0"/>
              <a:t> </a:t>
            </a:r>
            <a:endParaRPr lang="en-GB" sz="1200" dirty="0"/>
          </a:p>
          <a:p>
            <a:r>
              <a:rPr lang="en-GB" sz="1200" dirty="0"/>
              <a:t>See membership list attached.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The Chairmanship of the SPAA will be shared between senior representatives of Liverpool PCT and Liverpool City Council. 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The Head of Active City and the SPAA Manager will provide the secretariat.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Further members representing other relevant agencies may be co-opted at a future date.</a:t>
            </a:r>
          </a:p>
          <a:p>
            <a:r>
              <a:rPr lang="en-GB" sz="1200" dirty="0"/>
              <a:t> </a:t>
            </a:r>
          </a:p>
          <a:p>
            <a:r>
              <a:rPr lang="en-GB" sz="1200" b="1" u="sng" dirty="0"/>
              <a:t>Role 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The SPAA will carry out the following key roles:</a:t>
            </a:r>
          </a:p>
          <a:p>
            <a:r>
              <a:rPr lang="en-GB" sz="1200" dirty="0"/>
              <a:t> 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To provide strategic direction for the development and delivery of sport and physical activity across Liverpool</a:t>
            </a:r>
            <a:r>
              <a:rPr lang="en-GB" sz="1200" dirty="0" smtClean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To establish a clear link into and representation on the Local Strategic Partnership</a:t>
            </a:r>
            <a:r>
              <a:rPr lang="en-GB" sz="1200" dirty="0" smtClean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To demonstrate the role and ensure the inclusion of sport and physical activity in the Local Area Agreement and Local Public Service Agreement</a:t>
            </a:r>
            <a:r>
              <a:rPr lang="en-GB" sz="1200" dirty="0" smtClean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To oversee the delivery of ‘Active City’ (Liverpool’s physical activity strategy) and other relevant strategies</a:t>
            </a:r>
            <a:r>
              <a:rPr lang="en-GB" sz="1200" dirty="0" smtClean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6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To co-ordinate delivery of Key Priority 1 (Reduce childhood obesity and promote a culture of physical activity) within the Liverpool Children’s &amp; Young People Plan</a:t>
            </a:r>
            <a:r>
              <a:rPr lang="en-GB" sz="1200" dirty="0" smtClean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To identify and secure the funding and resources required for improving sport and physical activity provision and increasing participation</a:t>
            </a:r>
            <a:r>
              <a:rPr lang="en-GB" sz="1200" dirty="0" smtClean="0"/>
              <a:t>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19947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1320" y="1375103"/>
            <a:ext cx="6398605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To </a:t>
            </a:r>
            <a:r>
              <a:rPr lang="en-GB" sz="1200" dirty="0"/>
              <a:t>ensure the effective investment of specific funding programmes within Liverpool, including the Neighbourhood Renewal Fund (Active City) and Sport England (Community Investment Fund</a:t>
            </a:r>
            <a:r>
              <a:rPr lang="en-GB" sz="1200" dirty="0" smtClean="0"/>
              <a:t>).</a:t>
            </a:r>
          </a:p>
          <a:p>
            <a:pPr lvl="0"/>
            <a:endParaRPr lang="en-GB" sz="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To agree a series of Key Performance Indicators (KPIs) for sport and physical activity within Liverpool, set targets for improvement and ensure that regular measurement of progress takes place</a:t>
            </a:r>
            <a:r>
              <a:rPr lang="en-GB" sz="1200" dirty="0" smtClean="0"/>
              <a:t>.</a:t>
            </a:r>
          </a:p>
          <a:p>
            <a:pPr lvl="0"/>
            <a:endParaRPr lang="en-GB" sz="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To actively lobby and advocate for the promotion of physical activity within the statutory planning process and in the development of parks and green spaces</a:t>
            </a:r>
            <a:r>
              <a:rPr lang="en-GB" sz="1200" dirty="0" smtClean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To act as a local voice for sport and physical activity</a:t>
            </a:r>
            <a:r>
              <a:rPr lang="en-GB" sz="1200" dirty="0" smtClean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To maintain a balance between strategy and delivery</a:t>
            </a:r>
            <a:r>
              <a:rPr lang="en-GB" sz="1200" dirty="0" smtClean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To include all key local stakeholders from the voluntary, statutory and private sectors</a:t>
            </a:r>
            <a:r>
              <a:rPr lang="en-GB" sz="1200" dirty="0" smtClean="0"/>
              <a:t>.</a:t>
            </a: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r>
              <a:rPr lang="en-GB" sz="1200" b="1" u="sng" dirty="0"/>
              <a:t>Meetings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The Liverpool SPAA Group will meet 4 times per annum.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In addition to the main meetings a number of sub-group meetings will be convened as necessary in order to take forward the work of the SPAA.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Date: 31 May 2006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7602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136</Words>
  <Application>Microsoft Office PowerPoint</Application>
  <PresentationFormat>Custom</PresentationFormat>
  <Paragraphs>62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Office-Design</vt:lpstr>
      <vt:lpstr>BECOMING AN ACTIVE CITY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</dc:creator>
  <cp:lastModifiedBy>Jean Francois Laurent</cp:lastModifiedBy>
  <cp:revision>38</cp:revision>
  <dcterms:created xsi:type="dcterms:W3CDTF">2014-06-01T21:59:01Z</dcterms:created>
  <dcterms:modified xsi:type="dcterms:W3CDTF">2014-06-17T12:41:18Z</dcterms:modified>
</cp:coreProperties>
</file>